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93" r:id="rId3"/>
    <p:sldId id="284" r:id="rId4"/>
    <p:sldId id="288" r:id="rId5"/>
    <p:sldId id="289" r:id="rId6"/>
    <p:sldId id="290" r:id="rId7"/>
    <p:sldId id="285" r:id="rId8"/>
    <p:sldId id="294" r:id="rId9"/>
    <p:sldId id="295" r:id="rId10"/>
    <p:sldId id="286" r:id="rId11"/>
    <p:sldId id="287" r:id="rId12"/>
    <p:sldId id="291" r:id="rId13"/>
    <p:sldId id="292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 autoAdjust="0"/>
    <p:restoredTop sz="94624"/>
  </p:normalViewPr>
  <p:slideViewPr>
    <p:cSldViewPr snapToGrid="0">
      <p:cViewPr varScale="1">
        <p:scale>
          <a:sx n="121" d="100"/>
          <a:sy n="121" d="100"/>
        </p:scale>
        <p:origin x="1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2019/5/16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开发资源和开发环境：</a:t>
            </a:r>
            <a:r>
              <a:rPr kumimoji="1" lang="en-AU" altLang="zh-CN" dirty="0"/>
              <a:t>Bill</a:t>
            </a:r>
            <a:r>
              <a:rPr kumimoji="1" lang="zh-CN" altLang="en-AU" dirty="0"/>
              <a:t>以</a:t>
            </a:r>
            <a:r>
              <a:rPr kumimoji="1" lang="en-AU" altLang="zh-CN" dirty="0"/>
              <a:t>ASP</a:t>
            </a:r>
            <a:r>
              <a:rPr kumimoji="1" lang="zh-CN" altLang="en-AU" dirty="0"/>
              <a:t>和</a:t>
            </a:r>
            <a:r>
              <a:rPr kumimoji="1" lang="zh-CN" altLang="en-US" dirty="0"/>
              <a:t>前端方面的经验，一边学习</a:t>
            </a:r>
            <a:r>
              <a:rPr kumimoji="1" lang="en-AU" altLang="zh-CN" dirty="0"/>
              <a:t>Node.js</a:t>
            </a:r>
            <a:r>
              <a:rPr kumimoji="1" lang="zh-CN" altLang="en-AU" dirty="0"/>
              <a:t>和</a:t>
            </a:r>
            <a:r>
              <a:rPr kumimoji="1" lang="en-AU" altLang="zh-CN" dirty="0"/>
              <a:t>React</a:t>
            </a:r>
            <a:r>
              <a:rPr kumimoji="1" lang="zh-CN" altLang="en-US" dirty="0"/>
              <a:t>，一边开发了</a:t>
            </a:r>
            <a:r>
              <a:rPr kumimoji="1" lang="en-AU" altLang="zh-CN" dirty="0"/>
              <a:t>WMP</a:t>
            </a:r>
            <a:r>
              <a:rPr kumimoji="1" lang="zh-CN" altLang="en-US" dirty="0"/>
              <a:t>。当时基本上没有系统架构经验。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091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AU" altLang="zh-CN" dirty="0"/>
              <a:t>React: Facebook</a:t>
            </a:r>
            <a:r>
              <a:rPr kumimoji="1" lang="zh-CN" altLang="en-US" dirty="0"/>
              <a:t>，目前最流行的前端框架</a:t>
            </a:r>
            <a:endParaRPr kumimoji="1" lang="en-AU" altLang="zh-CN" dirty="0"/>
          </a:p>
          <a:p>
            <a:r>
              <a:rPr kumimoji="1" lang="en-AU" altLang="zh-CN" dirty="0"/>
              <a:t>Ant Design: </a:t>
            </a:r>
            <a:r>
              <a:rPr kumimoji="1" lang="zh-CN" altLang="en-AU" dirty="0"/>
              <a:t>由阿里巴巴</a:t>
            </a:r>
            <a:r>
              <a:rPr kumimoji="1" lang="zh-CN" altLang="en-US" dirty="0"/>
              <a:t>蚂蚁金服团队出品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25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四合院：把程序员比作建筑师，建筑师可以对四合院任意房间进行改造。部分房间被修改可能会影响整个建筑的稳定性。</a:t>
            </a:r>
            <a:endParaRPr kumimoji="1" lang="en-US" altLang="zh-CN" dirty="0"/>
          </a:p>
          <a:p>
            <a:r>
              <a:rPr kumimoji="1" lang="zh-CN" altLang="en-US" dirty="0"/>
              <a:t>有地下室的多层建筑：只有总建筑师可以对地下（核心）架构进行改造，其它建筑师只能对地上某一层的房间进行改造。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121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253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绿色、蓝色，代表用户；橙色代表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微服务应用；黄色的箭头代表消息走向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F127-57AE-5540-93D0-8E31A7911FE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341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Prototype Presentation</a:t>
            </a:r>
            <a:endParaRPr lang="en-AU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AU" dirty="0"/>
              <a:t>大家</a:t>
            </a:r>
            <a:r>
              <a:rPr kumimoji="1" lang="zh-CN" altLang="en-US" dirty="0"/>
              <a:t>可以通过我分享的桌面来了解 </a:t>
            </a:r>
            <a:r>
              <a:rPr kumimoji="1" lang="en-AU" altLang="zh-CN" dirty="0"/>
              <a:t>Gravity Prototype Portal</a:t>
            </a:r>
            <a:r>
              <a:rPr kumimoji="1" lang="zh-CN" altLang="en-US" dirty="0"/>
              <a:t>，也可以通过以下信息登录 </a:t>
            </a:r>
            <a:r>
              <a:rPr kumimoji="1" lang="en-AU" altLang="zh-CN" dirty="0"/>
              <a:t>Portal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个帐号只支持在</a:t>
            </a:r>
            <a:r>
              <a:rPr kumimoji="1" lang="en-US" altLang="zh-CN" dirty="0"/>
              <a:t>1</a:t>
            </a:r>
            <a:r>
              <a:rPr kumimoji="1" lang="zh-CN" altLang="en-US" dirty="0"/>
              <a:t>台设备登录）：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en-AU" altLang="zh-CN" dirty="0"/>
              <a:t>Gravity Prototype Portal </a:t>
            </a:r>
            <a:r>
              <a:rPr kumimoji="1" lang="zh-CN" altLang="en-AU" dirty="0"/>
              <a:t>临时</a:t>
            </a:r>
            <a:r>
              <a:rPr kumimoji="1" lang="zh-CN" altLang="en-US" dirty="0"/>
              <a:t>网址：</a:t>
            </a:r>
            <a:endParaRPr kumimoji="1" lang="en-AU" altLang="zh-CN" dirty="0"/>
          </a:p>
          <a:p>
            <a:r>
              <a:rPr kumimoji="1" lang="en-AU" altLang="zh-CN" dirty="0"/>
              <a:t>https://gravity.nodejs.top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Sydney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sydney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Hong Kong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hongkong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AU" dirty="0"/>
              <a:t>系统</a:t>
            </a:r>
            <a:r>
              <a:rPr kumimoji="1" lang="zh-CN" altLang="en-US" dirty="0"/>
              <a:t>界面语言在用户首次访问时，会根据用户操作系统的语言种类显示，之后会将选择状态保存到浏览器本地存储中。</a:t>
            </a:r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Gravity Prototype Portal</a:t>
            </a:r>
            <a:endParaRPr kumimoji="1" lang="zh-CN" altLang="en-US" dirty="0"/>
          </a:p>
        </p:txBody>
      </p:sp>
      <p:pic>
        <p:nvPicPr>
          <p:cNvPr id="8" name="图片 7" descr="图片包含 屏幕截图, 监视器&#10;&#10;描述已自动生成">
            <a:extLst>
              <a:ext uri="{FF2B5EF4-FFF2-40B4-BE49-F238E27FC236}">
                <a16:creationId xmlns:a16="http://schemas.microsoft.com/office/drawing/2014/main" id="{AB69F2CD-49E5-9A41-8012-2C6012EAC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71" y="2992507"/>
            <a:ext cx="5332532" cy="291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2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与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相似</a:t>
            </a:r>
            <a:r>
              <a:rPr kumimoji="1" lang="zh-CN" altLang="en-US" dirty="0"/>
              <a:t>的地方：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多语言：点击右上角地球图标可以切换界面文本语言</a:t>
            </a:r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相比较 </a:t>
            </a:r>
            <a:r>
              <a:rPr kumimoji="1" lang="en-AU" altLang="zh-CN" dirty="0"/>
              <a:t>WMP</a:t>
            </a:r>
            <a:r>
              <a:rPr kumimoji="1" lang="zh-CN" altLang="en-US" dirty="0"/>
              <a:t>，改进的地方：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层级更清晰，对用户、品牌进行管理时，不会显示侧边栏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【</a:t>
            </a:r>
            <a:r>
              <a:rPr kumimoji="1" lang="zh-CN" altLang="en-US" dirty="0"/>
              <a:t>品牌</a:t>
            </a:r>
            <a:r>
              <a:rPr kumimoji="1" lang="en-US" altLang="zh-CN" dirty="0"/>
              <a:t>】</a:t>
            </a:r>
            <a:r>
              <a:rPr kumimoji="1" lang="zh-CN" altLang="en-US" dirty="0"/>
              <a:t>的概念，代替原来的“微信公众号”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日期时间的显示不再锁定 </a:t>
            </a:r>
            <a:r>
              <a:rPr kumimoji="1" lang="en-AU" altLang="zh-CN" dirty="0"/>
              <a:t>GMT+8</a:t>
            </a:r>
            <a:r>
              <a:rPr kumimoji="1" lang="zh-CN" altLang="en-US" dirty="0"/>
              <a:t>，而是以客户端系统时间来显示，将来可以自定义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功能指引：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AU" dirty="0"/>
              <a:t>选择</a:t>
            </a:r>
            <a:r>
              <a:rPr kumimoji="1" lang="zh-CN" altLang="en-US" dirty="0"/>
              <a:t>一个品牌，这里请选择 </a:t>
            </a:r>
            <a:r>
              <a:rPr kumimoji="1" lang="en-AU" altLang="zh-CN" dirty="0"/>
              <a:t>Brand1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AU" dirty="0"/>
              <a:t>在</a:t>
            </a:r>
            <a:r>
              <a:rPr kumimoji="1" lang="zh-CN" altLang="en-US" dirty="0"/>
              <a:t>侧边栏可以看到</a:t>
            </a:r>
            <a:r>
              <a:rPr kumimoji="1" lang="en-US" altLang="zh-CN" dirty="0"/>
              <a:t>【</a:t>
            </a:r>
            <a:r>
              <a:rPr kumimoji="1" lang="zh-CN" altLang="en-US" dirty="0"/>
              <a:t>智能客服</a:t>
            </a:r>
            <a:r>
              <a:rPr kumimoji="1" lang="en-US" altLang="zh-CN" dirty="0"/>
              <a:t>】</a:t>
            </a:r>
            <a:r>
              <a:rPr kumimoji="1" lang="zh-CN" altLang="en-US" dirty="0"/>
              <a:t>菜单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通过</a:t>
            </a:r>
            <a:r>
              <a:rPr kumimoji="1" lang="en-US" altLang="zh-CN" dirty="0"/>
              <a:t>【</a:t>
            </a:r>
            <a:r>
              <a:rPr kumimoji="1" lang="zh-CN" altLang="en-US" dirty="0"/>
              <a:t>智能客服</a:t>
            </a:r>
            <a:r>
              <a:rPr kumimoji="1" lang="en-US" altLang="zh-CN" dirty="0"/>
              <a:t>】</a:t>
            </a:r>
            <a:r>
              <a:rPr kumimoji="1" lang="zh-CN" altLang="en-US" dirty="0"/>
              <a:t>菜单，可以访问</a:t>
            </a:r>
            <a:r>
              <a:rPr kumimoji="1" lang="en-US" altLang="zh-CN" dirty="0"/>
              <a:t>【</a:t>
            </a:r>
            <a:r>
              <a:rPr kumimoji="1" lang="zh-CN" altLang="en-US" dirty="0"/>
              <a:t>基本配置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匹配规则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训练学习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人工介入</a:t>
            </a:r>
            <a:r>
              <a:rPr kumimoji="1" lang="en-US" altLang="zh-CN" dirty="0"/>
              <a:t>】</a:t>
            </a:r>
            <a:r>
              <a:rPr kumimoji="1" lang="zh-CN" altLang="en-US" dirty="0"/>
              <a:t>等页面</a:t>
            </a:r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Gravity Prototype Portal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使用了与 </a:t>
            </a:r>
            <a:r>
              <a:rPr kumimoji="1" lang="en-AU" altLang="zh-CN" i="0" dirty="0"/>
              <a:t>WMP </a:t>
            </a:r>
            <a:r>
              <a:rPr kumimoji="1" lang="zh-CN" altLang="en-AU" i="0" dirty="0"/>
              <a:t>相同</a:t>
            </a:r>
            <a:r>
              <a:rPr kumimoji="1" lang="zh-CN" altLang="en-US" i="0" dirty="0"/>
              <a:t>的 </a:t>
            </a:r>
            <a:r>
              <a:rPr kumimoji="1" lang="en-AU" altLang="zh-CN" i="0" dirty="0"/>
              <a:t>React </a:t>
            </a:r>
            <a:r>
              <a:rPr kumimoji="1" lang="zh-CN" altLang="en-AU" i="0" dirty="0"/>
              <a:t>和</a:t>
            </a:r>
            <a:r>
              <a:rPr kumimoji="1" lang="zh-CN" altLang="en-US" i="0" dirty="0"/>
              <a:t> </a:t>
            </a:r>
            <a:r>
              <a:rPr kumimoji="1" lang="en-AU" altLang="zh-CN" i="0" dirty="0"/>
              <a:t>Ant Design </a:t>
            </a:r>
            <a:r>
              <a:rPr kumimoji="1" lang="zh-CN" altLang="en-AU" i="0" dirty="0"/>
              <a:t>前端</a:t>
            </a:r>
            <a:r>
              <a:rPr kumimoji="1" lang="zh-CN" altLang="en-US" i="0" dirty="0"/>
              <a:t>框架，界面比较类似。</a:t>
            </a:r>
            <a:endParaRPr kumimoji="1" lang="en-AU" altLang="zh-CN" i="0" dirty="0"/>
          </a:p>
          <a:p>
            <a:pPr algn="l"/>
            <a:r>
              <a:rPr kumimoji="1" lang="zh-CN" altLang="en-US" i="0" dirty="0"/>
              <a:t>将来可以对接设计，使页面更加美观，去同质化，并增强用户交互体验。</a:t>
            </a:r>
          </a:p>
        </p:txBody>
      </p:sp>
    </p:spTree>
    <p:extLst>
      <p:ext uri="{BB962C8B-B14F-4D97-AF65-F5344CB8AC3E}">
        <p14:creationId xmlns:p14="http://schemas.microsoft.com/office/powerpoint/2010/main" val="263711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6322" y="522344"/>
            <a:ext cx="5449678" cy="5813311"/>
          </a:xfrm>
        </p:spPr>
        <p:txBody>
          <a:bodyPr/>
          <a:lstStyle/>
          <a:p>
            <a:r>
              <a:rPr kumimoji="1" lang="zh-CN" altLang="en-US" b="1" dirty="0"/>
              <a:t>使用微信：</a:t>
            </a:r>
            <a:endParaRPr kumimoji="1" lang="en-AU" altLang="zh-CN" b="1" dirty="0"/>
          </a:p>
          <a:p>
            <a:r>
              <a:rPr kumimoji="1" lang="zh-CN" altLang="en-AU" dirty="0"/>
              <a:t>扫码</a:t>
            </a:r>
            <a:r>
              <a:rPr kumimoji="1" lang="zh-CN" altLang="en-US" dirty="0"/>
              <a:t>关注</a:t>
            </a:r>
            <a:r>
              <a:rPr kumimoji="1" lang="en-US" altLang="zh-CN" dirty="0"/>
              <a:t>【</a:t>
            </a:r>
            <a:r>
              <a:rPr kumimoji="1" lang="zh-CN" altLang="en-US" dirty="0"/>
              <a:t>赞生活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公众号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US" b="1" dirty="0"/>
              <a:t>使用</a:t>
            </a:r>
            <a:r>
              <a:rPr kumimoji="1" lang="en-US" altLang="zh-CN" b="1" dirty="0"/>
              <a:t> Facebook Messenger</a:t>
            </a:r>
            <a:r>
              <a:rPr kumimoji="1" lang="zh-CN" altLang="en-US" b="1" dirty="0"/>
              <a:t>：</a:t>
            </a:r>
            <a:endParaRPr kumimoji="1" lang="en-AU" altLang="zh-CN" b="1" dirty="0"/>
          </a:p>
          <a:p>
            <a:r>
              <a:rPr kumimoji="1" lang="zh-CN" altLang="en-US" dirty="0"/>
              <a:t>查找</a:t>
            </a:r>
            <a:r>
              <a:rPr kumimoji="1" lang="en-US" altLang="zh-CN" dirty="0"/>
              <a:t> ID </a:t>
            </a:r>
            <a:r>
              <a:rPr kumimoji="1" lang="zh-CN" altLang="en-US" dirty="0"/>
              <a:t>为 </a:t>
            </a:r>
            <a:r>
              <a:rPr kumimoji="1" lang="en-US" altLang="zh-CN" dirty="0"/>
              <a:t>GravityPrototype </a:t>
            </a:r>
            <a:r>
              <a:rPr kumimoji="1" lang="zh-CN" altLang="en-US" dirty="0"/>
              <a:t>的品牌方帐号，关注并向其发送消息。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AU" dirty="0"/>
              <a:t>对话</a:t>
            </a:r>
            <a:r>
              <a:rPr kumimoji="1" lang="zh-CN" altLang="en-US" dirty="0"/>
              <a:t>互动体验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可以使用微信或 </a:t>
            </a:r>
            <a:r>
              <a:rPr kumimoji="1" lang="en-AU" altLang="zh-CN" i="0" dirty="0"/>
              <a:t>Facebook Messenger</a:t>
            </a:r>
            <a:r>
              <a:rPr kumimoji="1" lang="zh-CN" altLang="en-US" i="0" dirty="0"/>
              <a:t>，与系统进行对话互动体验。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31494E-F320-9644-AB7A-AFD8DDDC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8" y="1220469"/>
            <a:ext cx="3390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4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回复逻辑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9A11B-6468-1245-ABE2-E1A9CFA248D1}"/>
              </a:ext>
            </a:extLst>
          </p:cNvPr>
          <p:cNvSpPr/>
          <p:nvPr/>
        </p:nvSpPr>
        <p:spPr>
          <a:xfrm>
            <a:off x="5196840" y="1276853"/>
            <a:ext cx="1798320" cy="5031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</a:t>
            </a:r>
            <a:r>
              <a:rPr kumimoji="1" lang="zh-CN" altLang="en-AU" sz="1600" dirty="0"/>
              <a:t>收到</a:t>
            </a:r>
            <a:r>
              <a:rPr kumimoji="1" lang="zh-CN" altLang="en-US" sz="1600" dirty="0"/>
              <a:t>消息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192AF22-11A2-5147-9213-F880E5E1366B}"/>
              </a:ext>
            </a:extLst>
          </p:cNvPr>
          <p:cNvCxnSpPr>
            <a:stCxn id="30" idx="2"/>
          </p:cNvCxnSpPr>
          <p:nvPr/>
        </p:nvCxnSpPr>
        <p:spPr>
          <a:xfrm>
            <a:off x="6096000" y="1780032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A1BAB2F-9FAE-D74F-8917-130DD13030EB}"/>
              </a:ext>
            </a:extLst>
          </p:cNvPr>
          <p:cNvSpPr/>
          <p:nvPr/>
        </p:nvSpPr>
        <p:spPr>
          <a:xfrm>
            <a:off x="3236977" y="2058350"/>
            <a:ext cx="5718043" cy="5031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查找 </a:t>
            </a:r>
            <a:r>
              <a:rPr kumimoji="1" lang="en-US" altLang="zh-CN" sz="1600" dirty="0"/>
              <a:t>1</a:t>
            </a:r>
            <a:r>
              <a:rPr kumimoji="1" lang="zh-CN" altLang="en-US" sz="1600" dirty="0"/>
              <a:t> 小时内的有预置选项的消息，如果有，尝试匹配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8DF34FB-F9FE-5242-9B97-80B4E8BFD86B}"/>
              </a:ext>
            </a:extLst>
          </p:cNvPr>
          <p:cNvCxnSpPr/>
          <p:nvPr/>
        </p:nvCxnSpPr>
        <p:spPr>
          <a:xfrm>
            <a:off x="6096000" y="2573721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9E1D09A-B88B-F94D-B6C1-D9650EC9F8F9}"/>
              </a:ext>
            </a:extLst>
          </p:cNvPr>
          <p:cNvSpPr/>
          <p:nvPr/>
        </p:nvSpPr>
        <p:spPr>
          <a:xfrm>
            <a:off x="3236978" y="2867279"/>
            <a:ext cx="5718043" cy="5031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初始化终端用户的信息，用以记录与该用户相关的信息</a:t>
            </a: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D84AB47-D968-3942-B194-258A697A93B2}"/>
              </a:ext>
            </a:extLst>
          </p:cNvPr>
          <p:cNvCxnSpPr/>
          <p:nvPr/>
        </p:nvCxnSpPr>
        <p:spPr>
          <a:xfrm>
            <a:off x="6096000" y="3382650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97EF87A-74D7-B749-B869-D76AB88A5280}"/>
              </a:ext>
            </a:extLst>
          </p:cNvPr>
          <p:cNvSpPr/>
          <p:nvPr/>
        </p:nvSpPr>
        <p:spPr>
          <a:xfrm>
            <a:off x="3236978" y="3676208"/>
            <a:ext cx="5718043" cy="5031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分析消息的语言种类，并准备以对应语言进行回复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D172581-808D-6D4A-BEA3-082BB4BB71FC}"/>
              </a:ext>
            </a:extLst>
          </p:cNvPr>
          <p:cNvCxnSpPr/>
          <p:nvPr/>
        </p:nvCxnSpPr>
        <p:spPr>
          <a:xfrm>
            <a:off x="4017264" y="4179387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72F6023E-F7AD-D44C-924D-ACCDE80EB886}"/>
              </a:ext>
            </a:extLst>
          </p:cNvPr>
          <p:cNvCxnSpPr/>
          <p:nvPr/>
        </p:nvCxnSpPr>
        <p:spPr>
          <a:xfrm>
            <a:off x="8461248" y="4179387"/>
            <a:ext cx="0" cy="268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AD9C7F1-F9C2-1047-83CF-33C1281ADF58}"/>
              </a:ext>
            </a:extLst>
          </p:cNvPr>
          <p:cNvSpPr/>
          <p:nvPr/>
        </p:nvSpPr>
        <p:spPr>
          <a:xfrm>
            <a:off x="581379" y="4465641"/>
            <a:ext cx="5112286" cy="5031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匹配成功</a:t>
            </a:r>
          </a:p>
        </p:txBody>
      </p:sp>
    </p:spTree>
    <p:extLst>
      <p:ext uri="{BB962C8B-B14F-4D97-AF65-F5344CB8AC3E}">
        <p14:creationId xmlns:p14="http://schemas.microsoft.com/office/powerpoint/2010/main" val="4074836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未来规划及团队配备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F0FAAF-A3AD-5544-9B69-120D319BD0C9}"/>
              </a:ext>
            </a:extLst>
          </p:cNvPr>
          <p:cNvSpPr txBox="1"/>
          <p:nvPr/>
        </p:nvSpPr>
        <p:spPr>
          <a:xfrm>
            <a:off x="487682" y="4444150"/>
            <a:ext cx="3470656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第一阶段：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4139A3-B475-2542-BF4B-1DB849922DCB}"/>
              </a:ext>
            </a:extLst>
          </p:cNvPr>
          <p:cNvSpPr txBox="1"/>
          <p:nvPr/>
        </p:nvSpPr>
        <p:spPr>
          <a:xfrm>
            <a:off x="4226561" y="3890152"/>
            <a:ext cx="3470656" cy="147732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第二阶段：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B9650B-6962-1F46-9F5E-104735D1F17A}"/>
              </a:ext>
            </a:extLst>
          </p:cNvPr>
          <p:cNvSpPr txBox="1"/>
          <p:nvPr/>
        </p:nvSpPr>
        <p:spPr>
          <a:xfrm>
            <a:off x="7965440" y="2782157"/>
            <a:ext cx="3470656" cy="2585323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第三阶段：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Java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Node.js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前端开发（</a:t>
            </a:r>
            <a:r>
              <a:rPr kumimoji="1" lang="en-AU" altLang="zh-CN" dirty="0"/>
              <a:t>Portal / React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AU" dirty="0"/>
              <a:t>前端</a:t>
            </a:r>
            <a:r>
              <a:rPr kumimoji="1" lang="zh-CN" altLang="en-US" dirty="0"/>
              <a:t>开发（</a:t>
            </a:r>
            <a:r>
              <a:rPr kumimoji="1" lang="en-US" altLang="zh-CN" dirty="0"/>
              <a:t>H5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小程序）：</a:t>
            </a:r>
            <a:r>
              <a:rPr kumimoji="1" lang="en-AU" altLang="zh-CN" dirty="0"/>
              <a:t>1 </a:t>
            </a:r>
            <a:r>
              <a:rPr kumimoji="1" lang="zh-CN" altLang="en-AU" dirty="0"/>
              <a:t>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运维工程师：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  <a:p>
            <a:r>
              <a:rPr kumimoji="1" lang="zh-CN" altLang="en-US" dirty="0"/>
              <a:t>测试工程师：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52961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12691EA-5205-9E45-8418-F998B6F3B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dirty="0"/>
              <a:t>Part1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B87C4-384D-C84B-BFF8-D16905650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sz="3600" dirty="0"/>
              <a:t>Overview</a:t>
            </a:r>
            <a:endParaRPr kumimoji="1" lang="zh-CN" altLang="en-US" sz="36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29A2BD-7AFE-D44D-A386-579FD83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400489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为什么要做 </a:t>
            </a:r>
            <a:r>
              <a:rPr kumimoji="1" lang="en-AU" altLang="zh-CN" dirty="0"/>
              <a:t>Gravity Prototype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AU" altLang="zh-CN" dirty="0"/>
              <a:t>Gravity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对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一次重构。之前的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受限于</a:t>
            </a:r>
            <a:r>
              <a:rPr kumimoji="1" lang="zh-CN" altLang="en-US" dirty="0"/>
              <a:t>当时的开发资源和开发环境，在架构上存在欠缺，在代码管理上缺乏有效的控制方法，使得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功能</a:t>
            </a:r>
            <a:r>
              <a:rPr kumimoji="1" lang="zh-CN" altLang="en-US" dirty="0"/>
              <a:t>扩展存在一定困难，代码质量得不到很好的控制。通过重构，可以解决这些问题。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AU" altLang="zh-CN" dirty="0"/>
              <a:t>Gravity Prototype </a:t>
            </a:r>
            <a:r>
              <a:rPr kumimoji="1" lang="zh-CN" altLang="en-AU" dirty="0"/>
              <a:t>来</a:t>
            </a:r>
            <a:r>
              <a:rPr kumimoji="1" lang="zh-CN" altLang="en-US" dirty="0"/>
              <a:t>帮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选择</a:t>
            </a:r>
            <a:r>
              <a:rPr kumimoji="1" lang="zh-CN" altLang="en-US" dirty="0"/>
              <a:t>一个方向。通过 </a:t>
            </a:r>
            <a:r>
              <a:rPr kumimoji="1" lang="en-AU" altLang="zh-CN" dirty="0"/>
              <a:t>Gravity Prototype</a:t>
            </a:r>
            <a:r>
              <a:rPr kumimoji="1" lang="zh-CN" altLang="en-US" dirty="0"/>
              <a:t>，可以确定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技术架构，包括是否要使用微服务，前后端的技术栈，以及研发团队的组建和配给等。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AU" altLang="zh-CN" dirty="0"/>
              <a:t>Gravity Prototype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开发</a:t>
            </a:r>
            <a:r>
              <a:rPr kumimoji="1" lang="zh-CN" altLang="en-US" dirty="0"/>
              <a:t>的一次演练。</a:t>
            </a:r>
            <a:r>
              <a:rPr kumimoji="1" lang="zh-CN" altLang="en-AU" dirty="0"/>
              <a:t>通过</a:t>
            </a:r>
            <a:r>
              <a:rPr kumimoji="1" lang="zh-CN" altLang="en-US" dirty="0"/>
              <a:t>这次演练可以发现问题，拓展思路，为将来构建一个运行稳定、功能强大的新媒体帐号管理平台奠定基础。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en-AU" altLang="zh-CN" dirty="0"/>
              <a:t>Gravity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商业价值：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一个平台管理多个新媒体帐号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主打功能“智能客服”将比现有的</a:t>
            </a:r>
            <a:r>
              <a:rPr kumimoji="1" lang="en-US" altLang="zh-CN" dirty="0"/>
              <a:t> </a:t>
            </a:r>
            <a:r>
              <a:rPr kumimoji="1" lang="en-AU" altLang="zh-CN" dirty="0"/>
              <a:t>WMP </a:t>
            </a:r>
            <a:r>
              <a:rPr kumimoji="1" lang="zh-CN" altLang="en-US" dirty="0"/>
              <a:t>“</a:t>
            </a:r>
            <a:r>
              <a:rPr kumimoji="1" lang="zh-CN" altLang="en-AU" dirty="0"/>
              <a:t>自动</a:t>
            </a:r>
            <a:r>
              <a:rPr kumimoji="1" lang="zh-CN" altLang="en-US" dirty="0"/>
              <a:t>回复”功能更加智能、更加灵活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将来可以扩展更多新媒体帐号，并集成更多功能</a:t>
            </a:r>
            <a:endParaRPr kumimoji="1" lang="en-AU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About Gravity Prototype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>
              <a:lnSpc>
                <a:spcPct val="300000"/>
              </a:lnSpc>
            </a:pPr>
            <a:r>
              <a:rPr kumimoji="1" lang="en-AU" altLang="zh-CN" i="0" dirty="0"/>
              <a:t>Gravity Prototype </a:t>
            </a:r>
            <a:r>
              <a:rPr kumimoji="1" lang="zh-CN" altLang="en-US" i="0" dirty="0"/>
              <a:t>的主要功能：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拥有可以进行配置的网站后台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可以绑定微信公众号和 </a:t>
            </a:r>
            <a:r>
              <a:rPr kumimoji="1" lang="en-AU" altLang="zh-CN" i="0" dirty="0"/>
              <a:t>Facebook </a:t>
            </a:r>
            <a:r>
              <a:rPr kumimoji="1" lang="zh-CN" altLang="en-US" i="0" dirty="0"/>
              <a:t>帐号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可以对绑定的新媒体帐号的顾客消息进行回复和管理</a:t>
            </a:r>
          </a:p>
          <a:p>
            <a:pPr algn="l"/>
            <a:endParaRPr kumimoji="1"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400857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kumimoji="1" lang="zh-CN" altLang="en-AU" dirty="0"/>
              <a:t>前端</a:t>
            </a:r>
            <a:r>
              <a:rPr kumimoji="1" lang="zh-CN" altLang="en-US" dirty="0"/>
              <a:t>技术栈：</a:t>
            </a:r>
            <a:endParaRPr kumimoji="1" lang="en-US" altLang="zh-CN" dirty="0"/>
          </a:p>
          <a:p>
            <a:r>
              <a:rPr kumimoji="1" lang="en-US" altLang="zh-CN" dirty="0"/>
              <a:t>React: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已经采用，此次在层级结构等方面做了一些改良</a:t>
            </a:r>
            <a:endParaRPr kumimoji="1" lang="en-US" altLang="zh-CN" dirty="0"/>
          </a:p>
          <a:p>
            <a:r>
              <a:rPr kumimoji="1" lang="en-US" altLang="zh-CN" dirty="0"/>
              <a:t>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后端技术栈：</a:t>
            </a:r>
            <a:endParaRPr kumimoji="1" lang="en-US" altLang="zh-CN" dirty="0"/>
          </a:p>
          <a:p>
            <a:r>
              <a:rPr kumimoji="1" lang="en-US" altLang="zh-CN" dirty="0"/>
              <a:t>Node.js: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已经采用，此次引入微服务化、代码模块化</a:t>
            </a:r>
            <a:endParaRPr kumimoji="1" lang="en-US" altLang="zh-CN" dirty="0"/>
          </a:p>
          <a:p>
            <a:r>
              <a:rPr kumimoji="1" lang="en-US" altLang="zh-CN" dirty="0"/>
              <a:t>MongoDB: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Express: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Log4js: </a:t>
            </a:r>
            <a:r>
              <a:rPr kumimoji="1" lang="zh-CN" altLang="en-US" dirty="0"/>
              <a:t>新加入，改善原有日志模块的一些不足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服务器技术栈：</a:t>
            </a:r>
            <a:endParaRPr kumimoji="1" lang="en-US" altLang="zh-CN" dirty="0"/>
          </a:p>
          <a:p>
            <a:r>
              <a:rPr kumimoji="1" lang="en-US" altLang="zh-CN" dirty="0"/>
              <a:t>Nginx: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Load Balancing: </a:t>
            </a:r>
            <a:r>
              <a:rPr kumimoji="1" lang="zh-CN" altLang="en-US" dirty="0"/>
              <a:t>尝试性应用，将来可使用功能更完善的第三方服务</a:t>
            </a:r>
            <a:endParaRPr kumimoji="1" lang="en-US" altLang="zh-CN" dirty="0"/>
          </a:p>
          <a:p>
            <a:r>
              <a:rPr kumimoji="1" lang="en-US" altLang="zh-CN" dirty="0"/>
              <a:t>HTTPS: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Docker: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About Gravity Prototype</a:t>
            </a:r>
            <a:br>
              <a:rPr kumimoji="1" lang="en-AU" altLang="zh-CN" dirty="0"/>
            </a:br>
            <a:r>
              <a:rPr kumimoji="1" lang="en-US" altLang="zh-CN" dirty="0"/>
              <a:t>Bill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kumimoji="1" lang="en-AU" altLang="zh-CN" i="0" dirty="0"/>
              <a:t>Gravity Prototype </a:t>
            </a:r>
            <a:r>
              <a:rPr kumimoji="1" lang="en-US" altLang="zh-CN" i="0" dirty="0"/>
              <a:t>Bill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Edition</a:t>
            </a:r>
            <a:r>
              <a:rPr kumimoji="1" lang="zh-CN" altLang="en-US" i="0" dirty="0"/>
              <a:t> 的特点：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使用前后端统一的 </a:t>
            </a:r>
            <a:r>
              <a:rPr kumimoji="1" lang="en-AU" altLang="zh-CN" i="0" dirty="0"/>
              <a:t>JavaScript </a:t>
            </a:r>
            <a:r>
              <a:rPr kumimoji="1" lang="zh-CN" altLang="en-AU" i="0" dirty="0"/>
              <a:t>编程语言</a:t>
            </a:r>
            <a:r>
              <a:rPr kumimoji="1" lang="zh-CN" altLang="en-US" i="0" dirty="0"/>
              <a:t>，开发效率高，系统资源占用少</a:t>
            </a:r>
            <a:endParaRPr kumimoji="1" lang="en-US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使用微服务架构，具有高稳定性、可灵活扩展的特点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程序代码以自主研发为主，程序执行效率高、对第三方服务的依赖小，并有效降低使用成本</a:t>
            </a:r>
          </a:p>
        </p:txBody>
      </p:sp>
    </p:spTree>
    <p:extLst>
      <p:ext uri="{BB962C8B-B14F-4D97-AF65-F5344CB8AC3E}">
        <p14:creationId xmlns:p14="http://schemas.microsoft.com/office/powerpoint/2010/main" val="74686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From WMP to Gravity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这里对 </a:t>
            </a:r>
            <a:r>
              <a:rPr kumimoji="1" lang="en-AU" altLang="zh-CN" i="0" dirty="0"/>
              <a:t>WMP </a:t>
            </a:r>
            <a:r>
              <a:rPr kumimoji="1" lang="zh-CN" altLang="en-AU" i="0" dirty="0"/>
              <a:t>和</a:t>
            </a:r>
            <a:r>
              <a:rPr kumimoji="1" lang="zh-CN" altLang="en-US" i="0" dirty="0"/>
              <a:t> </a:t>
            </a:r>
            <a:r>
              <a:rPr kumimoji="1" lang="en-AU" altLang="zh-CN" i="0" dirty="0"/>
              <a:t>Gravity </a:t>
            </a:r>
            <a:r>
              <a:rPr kumimoji="1" lang="zh-CN" altLang="en-AU" i="0" dirty="0"/>
              <a:t>的</a:t>
            </a:r>
            <a:r>
              <a:rPr kumimoji="1" lang="zh-CN" altLang="en-US" i="0" dirty="0"/>
              <a:t>主要区别进行比较。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0F92DF-8CA8-364D-8811-834813A02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52486"/>
              </p:ext>
            </p:extLst>
          </p:nvPr>
        </p:nvGraphicFramePr>
        <p:xfrm>
          <a:off x="704970" y="846843"/>
          <a:ext cx="5368543" cy="4947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9272">
                  <a:extLst>
                    <a:ext uri="{9D8B030D-6E8A-4147-A177-3AD203B41FA5}">
                      <a16:colId xmlns:a16="http://schemas.microsoft.com/office/drawing/2014/main" val="2197649161"/>
                    </a:ext>
                  </a:extLst>
                </a:gridCol>
                <a:gridCol w="1709272">
                  <a:extLst>
                    <a:ext uri="{9D8B030D-6E8A-4147-A177-3AD203B41FA5}">
                      <a16:colId xmlns:a16="http://schemas.microsoft.com/office/drawing/2014/main" val="3497174463"/>
                    </a:ext>
                  </a:extLst>
                </a:gridCol>
                <a:gridCol w="1949999">
                  <a:extLst>
                    <a:ext uri="{9D8B030D-6E8A-4147-A177-3AD203B41FA5}">
                      <a16:colId xmlns:a16="http://schemas.microsoft.com/office/drawing/2014/main" val="708443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WMP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Gravity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9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业务核心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以微信公众号为中心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以 </a:t>
                      </a:r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Gravity </a:t>
                      </a:r>
                      <a:r>
                        <a:rPr lang="zh-CN" altLang="en-AU" sz="1600" b="0" dirty="0">
                          <a:latin typeface="+mj-ea"/>
                          <a:ea typeface="+mj-ea"/>
                        </a:rPr>
                        <a:t>为</a:t>
                      </a:r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中心，对接多平台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后端程序核心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无，代码过于扁平化，像四合院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有，代码分核心代码、业务逻辑代码，像有地下室的多层建筑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33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后端状态化</a:t>
                      </a:r>
                      <a:endParaRPr lang="en-US" altLang="zh-CN" sz="1600" b="0" dirty="0">
                        <a:latin typeface="+mj-ea"/>
                        <a:ea typeface="+mj-ea"/>
                      </a:endParaRPr>
                    </a:p>
                    <a:p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微服务的基石</a:t>
                      </a:r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)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无状态化，可以部署到多台服务器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0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后端进程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单进程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多进程，可以有效利用多核 </a:t>
                      </a:r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CPU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03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第三方模块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多而杂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制定标准，自主开发的模块 </a:t>
                      </a:r>
                      <a:r>
                        <a:rPr lang="en-US" altLang="zh-CN" sz="1600" b="0" dirty="0">
                          <a:latin typeface="+mj-ea"/>
                          <a:ea typeface="+mj-ea"/>
                        </a:rPr>
                        <a:t>+</a:t>
                      </a:r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 有必要安装的模块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日志系统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功能相对简单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实现日志分类、日志分割、日志汇总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5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自动回复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功能相对简单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zh-CN" altLang="en-US" sz="1600" b="0" dirty="0">
                          <a:latin typeface="+mj-ea"/>
                          <a:ea typeface="+mj-ea"/>
                        </a:rPr>
                        <a:t>下一页详细比较</a:t>
                      </a:r>
                      <a:r>
                        <a:rPr lang="en-AU" altLang="zh-CN" sz="1600" b="0" dirty="0">
                          <a:latin typeface="+mj-ea"/>
                          <a:ea typeface="+mj-ea"/>
                        </a:rPr>
                        <a:t>)</a:t>
                      </a:r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2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33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From WMP to Gravity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这里着重比较 </a:t>
            </a:r>
            <a:r>
              <a:rPr kumimoji="1" lang="en-AU" altLang="zh-CN" i="0" dirty="0"/>
              <a:t>WMP </a:t>
            </a:r>
            <a:r>
              <a:rPr kumimoji="1" lang="zh-CN" altLang="en-AU" i="0" dirty="0"/>
              <a:t>的</a:t>
            </a:r>
            <a:r>
              <a:rPr kumimoji="1" lang="zh-CN" altLang="en-US" i="0" dirty="0"/>
              <a:t>自动回复和 </a:t>
            </a:r>
            <a:r>
              <a:rPr kumimoji="1" lang="en-AU" altLang="zh-CN" i="0" dirty="0"/>
              <a:t>Gravity Prototype </a:t>
            </a:r>
            <a:r>
              <a:rPr kumimoji="1" lang="zh-CN" altLang="en-AU" i="0" dirty="0"/>
              <a:t>的</a:t>
            </a:r>
            <a:r>
              <a:rPr kumimoji="1" lang="zh-CN" altLang="en-US" i="0" dirty="0"/>
              <a:t>智能客服功能。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0F92DF-8CA8-364D-8811-834813A02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604413"/>
              </p:ext>
            </p:extLst>
          </p:nvPr>
        </p:nvGraphicFramePr>
        <p:xfrm>
          <a:off x="704970" y="846843"/>
          <a:ext cx="5368543" cy="5125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9272">
                  <a:extLst>
                    <a:ext uri="{9D8B030D-6E8A-4147-A177-3AD203B41FA5}">
                      <a16:colId xmlns:a16="http://schemas.microsoft.com/office/drawing/2014/main" val="2197649161"/>
                    </a:ext>
                  </a:extLst>
                </a:gridCol>
                <a:gridCol w="1709272">
                  <a:extLst>
                    <a:ext uri="{9D8B030D-6E8A-4147-A177-3AD203B41FA5}">
                      <a16:colId xmlns:a16="http://schemas.microsoft.com/office/drawing/2014/main" val="3497174463"/>
                    </a:ext>
                  </a:extLst>
                </a:gridCol>
                <a:gridCol w="1949999">
                  <a:extLst>
                    <a:ext uri="{9D8B030D-6E8A-4147-A177-3AD203B41FA5}">
                      <a16:colId xmlns:a16="http://schemas.microsoft.com/office/drawing/2014/main" val="708443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+mj-ea"/>
                          <a:ea typeface="+mj-ea"/>
                        </a:rPr>
                        <a:t>WMP </a:t>
                      </a:r>
                      <a:r>
                        <a:rPr lang="zh-CN" altLang="en-AU" sz="1600" dirty="0">
                          <a:latin typeface="+mj-ea"/>
                          <a:ea typeface="+mj-ea"/>
                        </a:rPr>
                        <a:t>自动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回复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+mj-ea"/>
                          <a:ea typeface="+mj-ea"/>
                        </a:rPr>
                        <a:t>Gravity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 智能客服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9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对接平台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仅对接了微信公众号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对接了微信公众号和 </a:t>
                      </a:r>
                      <a:r>
                        <a:rPr lang="en-AU" altLang="zh-CN" sz="1600" dirty="0">
                          <a:latin typeface="+mj-ea"/>
                          <a:ea typeface="+mj-ea"/>
                        </a:rPr>
                        <a:t>Facebook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，将来可以对接更多新媒体平台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3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匹配方式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关键词完全匹配和关键词模糊匹配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关键词完全匹配、关键词模糊匹配、预置选项匹配，以及将来可扩展的语义理解匹配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AU" sz="1600" dirty="0">
                          <a:latin typeface="+mj-ea"/>
                          <a:ea typeface="+mj-ea"/>
                        </a:rPr>
                        <a:t>人工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客服介入方式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登录微信公众号官方平台跟进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在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 Gravity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zh-CN" sz="1600" dirty="0">
                          <a:latin typeface="+mj-ea"/>
                          <a:ea typeface="+mj-ea"/>
                        </a:rPr>
                        <a:t>Portal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zh-CN" altLang="en-AU" sz="1600" dirty="0">
                          <a:latin typeface="+mj-ea"/>
                          <a:ea typeface="+mj-ea"/>
                        </a:rPr>
                        <a:t>跟进</a:t>
                      </a:r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，将来除对话功能外，还可以扩展发放卡券等功能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33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记忆功能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j-ea"/>
                          <a:ea typeface="+mj-ea"/>
                        </a:rPr>
                        <a:t>目前有简单的记忆功能，记录了用户所处的状态，将来可以扩展记录更多信息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0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15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微服务架构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566646-1E6C-2541-BF35-D0969D9F9D03}"/>
              </a:ext>
            </a:extLst>
          </p:cNvPr>
          <p:cNvSpPr/>
          <p:nvPr/>
        </p:nvSpPr>
        <p:spPr>
          <a:xfrm>
            <a:off x="5199888" y="3791015"/>
            <a:ext cx="1792224" cy="47548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9ECE0E-56DD-4942-AFCD-4188AD147928}"/>
              </a:ext>
            </a:extLst>
          </p:cNvPr>
          <p:cNvSpPr/>
          <p:nvPr/>
        </p:nvSpPr>
        <p:spPr>
          <a:xfrm>
            <a:off x="5199888" y="1624265"/>
            <a:ext cx="1792224" cy="475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Nginx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73B15EA-7253-D44C-B3BE-5C541760C6F2}"/>
              </a:ext>
            </a:extLst>
          </p:cNvPr>
          <p:cNvSpPr/>
          <p:nvPr/>
        </p:nvSpPr>
        <p:spPr>
          <a:xfrm>
            <a:off x="546608" y="2660585"/>
            <a:ext cx="1792224" cy="475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Frontend</a:t>
            </a:r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D5D638-4179-0B4D-8FCB-3BEA837BBECB}"/>
              </a:ext>
            </a:extLst>
          </p:cNvPr>
          <p:cNvSpPr/>
          <p:nvPr/>
        </p:nvSpPr>
        <p:spPr>
          <a:xfrm>
            <a:off x="2635504" y="2660585"/>
            <a:ext cx="3108958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466F960-DB82-B940-9211-3E2B2DA66EC7}"/>
              </a:ext>
            </a:extLst>
          </p:cNvPr>
          <p:cNvSpPr/>
          <p:nvPr/>
        </p:nvSpPr>
        <p:spPr>
          <a:xfrm>
            <a:off x="6134608" y="2660585"/>
            <a:ext cx="2450592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D71BED2-1F27-2C43-BD09-B9626ECB18EB}"/>
              </a:ext>
            </a:extLst>
          </p:cNvPr>
          <p:cNvSpPr/>
          <p:nvPr/>
        </p:nvSpPr>
        <p:spPr>
          <a:xfrm>
            <a:off x="8975346" y="2660585"/>
            <a:ext cx="2450592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49F685-6299-7546-B627-219734F196D4}"/>
              </a:ext>
            </a:extLst>
          </p:cNvPr>
          <p:cNvSpPr/>
          <p:nvPr/>
        </p:nvSpPr>
        <p:spPr>
          <a:xfrm>
            <a:off x="2728979" y="2754695"/>
            <a:ext cx="3108958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F0AFC0-8482-0F46-9B67-51B696DDCCD8}"/>
              </a:ext>
            </a:extLst>
          </p:cNvPr>
          <p:cNvSpPr/>
          <p:nvPr/>
        </p:nvSpPr>
        <p:spPr>
          <a:xfrm>
            <a:off x="6228083" y="2754695"/>
            <a:ext cx="2450592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DE7038B-0BBE-514F-991A-4D7BBF58F4A0}"/>
              </a:ext>
            </a:extLst>
          </p:cNvPr>
          <p:cNvSpPr/>
          <p:nvPr/>
        </p:nvSpPr>
        <p:spPr>
          <a:xfrm>
            <a:off x="9068821" y="2754695"/>
            <a:ext cx="2450592" cy="4754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557F46E-1934-504B-8C5D-256687855BC0}"/>
              </a:ext>
            </a:extLst>
          </p:cNvPr>
          <p:cNvCxnSpPr/>
          <p:nvPr/>
        </p:nvCxnSpPr>
        <p:spPr>
          <a:xfrm>
            <a:off x="1442720" y="2367280"/>
            <a:ext cx="8851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98B6A297-EBC9-6F41-ADA6-6F54D72A0381}"/>
              </a:ext>
            </a:extLst>
          </p:cNvPr>
          <p:cNvCxnSpPr>
            <a:stCxn id="21" idx="2"/>
          </p:cNvCxnSpPr>
          <p:nvPr/>
        </p:nvCxnSpPr>
        <p:spPr>
          <a:xfrm>
            <a:off x="6096000" y="2099753"/>
            <a:ext cx="0" cy="2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A52DBCFA-648C-A343-B90D-F14552F05FCB}"/>
              </a:ext>
            </a:extLst>
          </p:cNvPr>
          <p:cNvCxnSpPr>
            <a:endCxn id="34" idx="0"/>
          </p:cNvCxnSpPr>
          <p:nvPr/>
        </p:nvCxnSpPr>
        <p:spPr>
          <a:xfrm>
            <a:off x="1442720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E77FF784-A241-C44A-9071-DB699A3C700D}"/>
              </a:ext>
            </a:extLst>
          </p:cNvPr>
          <p:cNvCxnSpPr>
            <a:endCxn id="35" idx="0"/>
          </p:cNvCxnSpPr>
          <p:nvPr/>
        </p:nvCxnSpPr>
        <p:spPr>
          <a:xfrm>
            <a:off x="4189983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1C63BBB-B3C8-7943-BCCB-BC05A3A4DBE7}"/>
              </a:ext>
            </a:extLst>
          </p:cNvPr>
          <p:cNvCxnSpPr>
            <a:endCxn id="36" idx="0"/>
          </p:cNvCxnSpPr>
          <p:nvPr/>
        </p:nvCxnSpPr>
        <p:spPr>
          <a:xfrm>
            <a:off x="7359904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89F52CDF-9E79-9D4E-B084-FFCC9F6E34CD}"/>
              </a:ext>
            </a:extLst>
          </p:cNvPr>
          <p:cNvCxnSpPr/>
          <p:nvPr/>
        </p:nvCxnSpPr>
        <p:spPr>
          <a:xfrm>
            <a:off x="10294117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A6D5579E-6A43-2B4C-8501-4AB10F69CA05}"/>
              </a:ext>
            </a:extLst>
          </p:cNvPr>
          <p:cNvCxnSpPr/>
          <p:nvPr/>
        </p:nvCxnSpPr>
        <p:spPr>
          <a:xfrm>
            <a:off x="4189983" y="3535680"/>
            <a:ext cx="610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5DED51E3-C466-E149-BBE8-507B5F7F0735}"/>
              </a:ext>
            </a:extLst>
          </p:cNvPr>
          <p:cNvCxnSpPr/>
          <p:nvPr/>
        </p:nvCxnSpPr>
        <p:spPr>
          <a:xfrm flipV="1">
            <a:off x="4189983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D9552DB5-046F-BD4A-8355-7A5FA82B9EAF}"/>
              </a:ext>
            </a:extLst>
          </p:cNvPr>
          <p:cNvCxnSpPr/>
          <p:nvPr/>
        </p:nvCxnSpPr>
        <p:spPr>
          <a:xfrm flipV="1">
            <a:off x="7359904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9C12971C-31A7-9443-ABEA-2A2723F7C396}"/>
              </a:ext>
            </a:extLst>
          </p:cNvPr>
          <p:cNvCxnSpPr>
            <a:endCxn id="40" idx="2"/>
          </p:cNvCxnSpPr>
          <p:nvPr/>
        </p:nvCxnSpPr>
        <p:spPr>
          <a:xfrm flipV="1">
            <a:off x="10294117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2E3C0DE-4BAD-F742-9BAF-1DC633045A84}"/>
              </a:ext>
            </a:extLst>
          </p:cNvPr>
          <p:cNvCxnSpPr>
            <a:endCxn id="20" idx="0"/>
          </p:cNvCxnSpPr>
          <p:nvPr/>
        </p:nvCxnSpPr>
        <p:spPr>
          <a:xfrm>
            <a:off x="6096000" y="3535680"/>
            <a:ext cx="0" cy="25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DA3BF9F2-CBDF-B94D-AA0B-F0FB895F4F76}"/>
              </a:ext>
            </a:extLst>
          </p:cNvPr>
          <p:cNvSpPr txBox="1"/>
          <p:nvPr/>
        </p:nvSpPr>
        <p:spPr>
          <a:xfrm>
            <a:off x="1160273" y="4953876"/>
            <a:ext cx="9355328" cy="132343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1600" dirty="0"/>
              <a:t>所有微服务都可以横向扩展，分担要处理的数据，并分担服务器出问题的风险。同类型的微服务，只要有一个可以正常访问，系统便可以确保提供正常服务。</a:t>
            </a:r>
            <a:endParaRPr kumimoji="1" lang="en-AU" altLang="zh-CN" sz="1600" dirty="0"/>
          </a:p>
          <a:p>
            <a:endParaRPr kumimoji="1" lang="en-AU" altLang="zh-CN" sz="1600" dirty="0"/>
          </a:p>
          <a:p>
            <a:r>
              <a:rPr kumimoji="1" lang="zh-CN" altLang="en-US" sz="1600" dirty="0"/>
              <a:t>将来，可以用第三方负载均衡服务代替 </a:t>
            </a:r>
            <a:r>
              <a:rPr kumimoji="1" lang="en-AU" altLang="zh-CN" sz="1600" dirty="0"/>
              <a:t>Nginx</a:t>
            </a:r>
            <a:r>
              <a:rPr kumimoji="1" lang="zh-CN" altLang="en-US" sz="1600" dirty="0"/>
              <a:t>，将 </a:t>
            </a:r>
            <a:r>
              <a:rPr kumimoji="1" lang="en-AU" altLang="zh-CN" sz="1600" dirty="0"/>
              <a:t>Portal Frontend </a:t>
            </a:r>
            <a:r>
              <a:rPr kumimoji="1" lang="zh-CN" altLang="en-AU" sz="1600" dirty="0"/>
              <a:t>部署</a:t>
            </a:r>
            <a:r>
              <a:rPr kumimoji="1" lang="zh-CN" altLang="en-US" sz="1600" dirty="0"/>
              <a:t>到 </a:t>
            </a:r>
            <a:r>
              <a:rPr kumimoji="1" lang="en-AU" altLang="zh-CN" sz="1600" dirty="0"/>
              <a:t>CDN</a:t>
            </a:r>
            <a:r>
              <a:rPr kumimoji="1" lang="zh-CN" altLang="en-US" sz="1600" dirty="0"/>
              <a:t>，并使用 </a:t>
            </a:r>
            <a:r>
              <a:rPr kumimoji="1" lang="en-AU" altLang="zh-CN" sz="1600" dirty="0"/>
              <a:t>MongoDB </a:t>
            </a:r>
            <a:r>
              <a:rPr kumimoji="1" lang="zh-CN" altLang="en-AU" sz="1600" dirty="0"/>
              <a:t>副本集</a:t>
            </a:r>
            <a:r>
              <a:rPr kumimoji="1" lang="zh-CN" altLang="en-US" sz="1600" dirty="0"/>
              <a:t>，实现更可靠的高可用。</a:t>
            </a:r>
            <a:endParaRPr kumimoji="1" lang="en-AU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1843680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消息流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6B1C55-C3F8-DD43-8CD2-61F777B499E2}"/>
              </a:ext>
            </a:extLst>
          </p:cNvPr>
          <p:cNvSpPr/>
          <p:nvPr/>
        </p:nvSpPr>
        <p:spPr>
          <a:xfrm>
            <a:off x="1090584" y="3663949"/>
            <a:ext cx="1798320" cy="9499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User</a:t>
            </a:r>
            <a:endParaRPr kumimoji="1" lang="zh-CN" altLang="en-US" sz="160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607A02A-BA6C-9043-81EB-11B7888F5042}"/>
              </a:ext>
            </a:extLst>
          </p:cNvPr>
          <p:cNvSpPr/>
          <p:nvPr/>
        </p:nvSpPr>
        <p:spPr>
          <a:xfrm>
            <a:off x="298034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CD2AC0-F8B2-0D4F-869C-0C07F3291D9E}"/>
              </a:ext>
            </a:extLst>
          </p:cNvPr>
          <p:cNvSpPr/>
          <p:nvPr/>
        </p:nvSpPr>
        <p:spPr>
          <a:xfrm>
            <a:off x="4870104" y="3663949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Microservice</a:t>
            </a:r>
            <a:endParaRPr kumimoji="1" lang="zh-CN" altLang="en-US" sz="160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BB325C25-0771-5242-B22C-4C61212B184C}"/>
              </a:ext>
            </a:extLst>
          </p:cNvPr>
          <p:cNvSpPr/>
          <p:nvPr/>
        </p:nvSpPr>
        <p:spPr>
          <a:xfrm>
            <a:off x="707482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81FDB5-4E29-4C48-AA8A-F6AAAE80E81D}"/>
              </a:ext>
            </a:extLst>
          </p:cNvPr>
          <p:cNvSpPr/>
          <p:nvPr/>
        </p:nvSpPr>
        <p:spPr>
          <a:xfrm>
            <a:off x="9011920" y="1777999"/>
            <a:ext cx="2113280" cy="42265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Microservice</a:t>
            </a:r>
            <a:endParaRPr kumimoji="1" lang="zh-CN" altLang="en-US" sz="1600" dirty="0"/>
          </a:p>
        </p:txBody>
      </p:sp>
      <p:sp>
        <p:nvSpPr>
          <p:cNvPr id="22" name="左箭头 21">
            <a:extLst>
              <a:ext uri="{FF2B5EF4-FFF2-40B4-BE49-F238E27FC236}">
                <a16:creationId xmlns:a16="http://schemas.microsoft.com/office/drawing/2014/main" id="{6E4F011D-45E2-B74B-8D39-26EC8B6E31AE}"/>
              </a:ext>
            </a:extLst>
          </p:cNvPr>
          <p:cNvSpPr/>
          <p:nvPr/>
        </p:nvSpPr>
        <p:spPr>
          <a:xfrm>
            <a:off x="707482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FBA92F0B-879A-D44D-85E8-9B929404F6A6}"/>
              </a:ext>
            </a:extLst>
          </p:cNvPr>
          <p:cNvSpPr/>
          <p:nvPr/>
        </p:nvSpPr>
        <p:spPr>
          <a:xfrm>
            <a:off x="298034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BE5C00-E0FD-7847-8996-C3D7D20660DC}"/>
              </a:ext>
            </a:extLst>
          </p:cNvPr>
          <p:cNvSpPr/>
          <p:nvPr/>
        </p:nvSpPr>
        <p:spPr>
          <a:xfrm>
            <a:off x="1090584" y="5054600"/>
            <a:ext cx="1798320" cy="94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User</a:t>
            </a:r>
            <a:endParaRPr kumimoji="1" lang="zh-CN" altLang="en-US" sz="1600" dirty="0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BFB4DE8A-E9F9-5F40-80DF-6A25B9B02DA7}"/>
              </a:ext>
            </a:extLst>
          </p:cNvPr>
          <p:cNvSpPr/>
          <p:nvPr/>
        </p:nvSpPr>
        <p:spPr>
          <a:xfrm>
            <a:off x="298034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D31E3B-A7DB-844D-B096-6459FA5E9FF9}"/>
              </a:ext>
            </a:extLst>
          </p:cNvPr>
          <p:cNvSpPr/>
          <p:nvPr/>
        </p:nvSpPr>
        <p:spPr>
          <a:xfrm>
            <a:off x="4870104" y="5054600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Microservice</a:t>
            </a:r>
            <a:endParaRPr kumimoji="1" lang="zh-CN" altLang="en-US" sz="1600" dirty="0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B4BC35BC-2E70-4049-9205-51DAA50AE2EB}"/>
              </a:ext>
            </a:extLst>
          </p:cNvPr>
          <p:cNvSpPr/>
          <p:nvPr/>
        </p:nvSpPr>
        <p:spPr>
          <a:xfrm>
            <a:off x="707482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8" name="左箭头 27">
            <a:extLst>
              <a:ext uri="{FF2B5EF4-FFF2-40B4-BE49-F238E27FC236}">
                <a16:creationId xmlns:a16="http://schemas.microsoft.com/office/drawing/2014/main" id="{2C6EF165-7713-7348-BD9B-D564D1733AE6}"/>
              </a:ext>
            </a:extLst>
          </p:cNvPr>
          <p:cNvSpPr/>
          <p:nvPr/>
        </p:nvSpPr>
        <p:spPr>
          <a:xfrm>
            <a:off x="707482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9" name="左箭头 28">
            <a:extLst>
              <a:ext uri="{FF2B5EF4-FFF2-40B4-BE49-F238E27FC236}">
                <a16:creationId xmlns:a16="http://schemas.microsoft.com/office/drawing/2014/main" id="{959627DF-0418-9444-9F8B-EC4708C866A3}"/>
              </a:ext>
            </a:extLst>
          </p:cNvPr>
          <p:cNvSpPr/>
          <p:nvPr/>
        </p:nvSpPr>
        <p:spPr>
          <a:xfrm>
            <a:off x="298034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9A11B-6468-1245-ABE2-E1A9CFA248D1}"/>
              </a:ext>
            </a:extLst>
          </p:cNvPr>
          <p:cNvSpPr/>
          <p:nvPr/>
        </p:nvSpPr>
        <p:spPr>
          <a:xfrm>
            <a:off x="4770761" y="1776725"/>
            <a:ext cx="1798320" cy="14465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User</a:t>
            </a:r>
            <a:endParaRPr kumimoji="1" lang="zh-CN" altLang="en-US" sz="1600" dirty="0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897AF557-A3D3-D549-925E-18B0DE8CD966}"/>
              </a:ext>
            </a:extLst>
          </p:cNvPr>
          <p:cNvSpPr/>
          <p:nvPr/>
        </p:nvSpPr>
        <p:spPr>
          <a:xfrm>
            <a:off x="6684189" y="1780539"/>
            <a:ext cx="2258343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Setting</a:t>
            </a:r>
            <a:endParaRPr kumimoji="1" lang="zh-CN" altLang="en-US" sz="14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FC23E7D8-F7F6-0C45-A367-02EDB175B720}"/>
              </a:ext>
            </a:extLst>
          </p:cNvPr>
          <p:cNvSpPr/>
          <p:nvPr/>
        </p:nvSpPr>
        <p:spPr>
          <a:xfrm>
            <a:off x="6707857" y="2701291"/>
            <a:ext cx="2258342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Manual Customer Service</a:t>
            </a:r>
          </a:p>
        </p:txBody>
      </p:sp>
      <p:sp>
        <p:nvSpPr>
          <p:cNvPr id="33" name="左箭头 32">
            <a:extLst>
              <a:ext uri="{FF2B5EF4-FFF2-40B4-BE49-F238E27FC236}">
                <a16:creationId xmlns:a16="http://schemas.microsoft.com/office/drawing/2014/main" id="{0D6E8496-EB78-0E4D-86E7-2745E121E7E5}"/>
              </a:ext>
            </a:extLst>
          </p:cNvPr>
          <p:cNvSpPr/>
          <p:nvPr/>
        </p:nvSpPr>
        <p:spPr>
          <a:xfrm>
            <a:off x="6684188" y="2246626"/>
            <a:ext cx="2188955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Notice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25869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712691EA-5205-9E45-8418-F998B6F3B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dirty="0"/>
              <a:t>Part2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CB87C4-384D-C84B-BFF8-D16905650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AU" altLang="zh-CN" sz="3600" dirty="0"/>
              <a:t>Showtime</a:t>
            </a:r>
            <a:endParaRPr kumimoji="1" lang="zh-CN" altLang="en-US" sz="36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29A2BD-7AFE-D44D-A386-579FD83F1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2007997665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4965</TotalTime>
  <Words>1467</Words>
  <Application>Microsoft Macintosh PowerPoint</Application>
  <PresentationFormat>宽屏</PresentationFormat>
  <Paragraphs>196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Arial</vt:lpstr>
      <vt:lpstr>Baskerville</vt:lpstr>
      <vt:lpstr>Calibri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PowerPoint 演示文稿</vt:lpstr>
      <vt:lpstr>About Gravity Prototype</vt:lpstr>
      <vt:lpstr>About Gravity Prototype Bill Edition</vt:lpstr>
      <vt:lpstr>From WMP to Gravity</vt:lpstr>
      <vt:lpstr>From WMP to Gravity</vt:lpstr>
      <vt:lpstr>PowerPoint 演示文稿</vt:lpstr>
      <vt:lpstr>PowerPoint 演示文稿</vt:lpstr>
      <vt:lpstr>PowerPoint 演示文稿</vt:lpstr>
      <vt:lpstr>Gravity Prototype Portal</vt:lpstr>
      <vt:lpstr>Gravity Prototype Portal</vt:lpstr>
      <vt:lpstr>对话互动体验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102</cp:revision>
  <dcterms:created xsi:type="dcterms:W3CDTF">2019-04-07T10:06:34Z</dcterms:created>
  <dcterms:modified xsi:type="dcterms:W3CDTF">2019-05-16T07:42:59Z</dcterms:modified>
</cp:coreProperties>
</file>